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6" r:id="rId2"/>
    <p:sldId id="346" r:id="rId3"/>
    <p:sldId id="347" r:id="rId4"/>
    <p:sldId id="345" r:id="rId5"/>
    <p:sldId id="263" r:id="rId6"/>
    <p:sldId id="340" r:id="rId7"/>
    <p:sldId id="341" r:id="rId8"/>
    <p:sldId id="348" r:id="rId9"/>
    <p:sldId id="257" r:id="rId10"/>
    <p:sldId id="343" r:id="rId11"/>
    <p:sldId id="31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87"/>
    <p:restoredTop sz="94629"/>
  </p:normalViewPr>
  <p:slideViewPr>
    <p:cSldViewPr snapToGrid="0" snapToObjects="1">
      <p:cViewPr varScale="1">
        <p:scale>
          <a:sx n="118" d="100"/>
          <a:sy n="118" d="100"/>
        </p:scale>
        <p:origin x="240" y="3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FAC3-968E-674A-BDE2-1EE61E3D3F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9D7EC1-294D-1447-9BF9-C62DBBD656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F35557-50D0-864D-8C06-27102B6BD50E}"/>
              </a:ext>
            </a:extLst>
          </p:cNvPr>
          <p:cNvSpPr>
            <a:spLocks noGrp="1"/>
          </p:cNvSpPr>
          <p:nvPr>
            <p:ph type="dt" sz="half" idx="10"/>
          </p:nvPr>
        </p:nvSpPr>
        <p:spPr/>
        <p:txBody>
          <a:bodyPr/>
          <a:lstStyle/>
          <a:p>
            <a:fld id="{A73A37A2-D9F5-E944-AA10-DDD01AE3D4A9}" type="datetimeFigureOut">
              <a:rPr lang="en-US" smtClean="0"/>
              <a:t>10/3/23</a:t>
            </a:fld>
            <a:endParaRPr lang="en-US"/>
          </a:p>
        </p:txBody>
      </p:sp>
      <p:sp>
        <p:nvSpPr>
          <p:cNvPr id="5" name="Footer Placeholder 4">
            <a:extLst>
              <a:ext uri="{FF2B5EF4-FFF2-40B4-BE49-F238E27FC236}">
                <a16:creationId xmlns:a16="http://schemas.microsoft.com/office/drawing/2014/main" id="{3A63BFEB-42B4-F446-AB94-CFD624376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D77E0-C8CA-DD43-ADCD-BAE98336146B}"/>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4028748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FD64-EC7C-EE4A-AAE2-4A50334163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5B7BE1-8D68-C64B-9A11-4DB2552A35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47A63F-B18C-A54D-8B87-8B1E3BDD7050}"/>
              </a:ext>
            </a:extLst>
          </p:cNvPr>
          <p:cNvSpPr>
            <a:spLocks noGrp="1"/>
          </p:cNvSpPr>
          <p:nvPr>
            <p:ph type="dt" sz="half" idx="10"/>
          </p:nvPr>
        </p:nvSpPr>
        <p:spPr/>
        <p:txBody>
          <a:bodyPr/>
          <a:lstStyle/>
          <a:p>
            <a:fld id="{A73A37A2-D9F5-E944-AA10-DDD01AE3D4A9}" type="datetimeFigureOut">
              <a:rPr lang="en-US" smtClean="0"/>
              <a:t>10/3/23</a:t>
            </a:fld>
            <a:endParaRPr lang="en-US"/>
          </a:p>
        </p:txBody>
      </p:sp>
      <p:sp>
        <p:nvSpPr>
          <p:cNvPr id="5" name="Footer Placeholder 4">
            <a:extLst>
              <a:ext uri="{FF2B5EF4-FFF2-40B4-BE49-F238E27FC236}">
                <a16:creationId xmlns:a16="http://schemas.microsoft.com/office/drawing/2014/main" id="{24D242F7-DF03-4F4A-B0C7-D800ADF74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89184-00BB-9E45-BFE1-2B4AFD290640}"/>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1444768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DE95F-68E1-484D-8562-991EA53C32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13864D-69BF-164F-9FB8-7920EA412F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F04C8-FF98-0246-8197-74D18F890A72}"/>
              </a:ext>
            </a:extLst>
          </p:cNvPr>
          <p:cNvSpPr>
            <a:spLocks noGrp="1"/>
          </p:cNvSpPr>
          <p:nvPr>
            <p:ph type="dt" sz="half" idx="10"/>
          </p:nvPr>
        </p:nvSpPr>
        <p:spPr/>
        <p:txBody>
          <a:bodyPr/>
          <a:lstStyle/>
          <a:p>
            <a:fld id="{A73A37A2-D9F5-E944-AA10-DDD01AE3D4A9}" type="datetimeFigureOut">
              <a:rPr lang="en-US" smtClean="0"/>
              <a:t>10/3/23</a:t>
            </a:fld>
            <a:endParaRPr lang="en-US"/>
          </a:p>
        </p:txBody>
      </p:sp>
      <p:sp>
        <p:nvSpPr>
          <p:cNvPr id="5" name="Footer Placeholder 4">
            <a:extLst>
              <a:ext uri="{FF2B5EF4-FFF2-40B4-BE49-F238E27FC236}">
                <a16:creationId xmlns:a16="http://schemas.microsoft.com/office/drawing/2014/main" id="{13CA4DDA-3365-8A48-9ACC-3C4315703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82DD5D-1F84-B74C-A53B-8AD7E748F90A}"/>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10918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AB80-829B-9745-A791-889B5097F8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D5448-E96C-4D48-997F-CA759B48665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2DDD-9340-2441-9806-BEC5D13AEA0A}"/>
              </a:ext>
            </a:extLst>
          </p:cNvPr>
          <p:cNvSpPr>
            <a:spLocks noGrp="1"/>
          </p:cNvSpPr>
          <p:nvPr>
            <p:ph type="dt" sz="half" idx="10"/>
          </p:nvPr>
        </p:nvSpPr>
        <p:spPr/>
        <p:txBody>
          <a:bodyPr/>
          <a:lstStyle/>
          <a:p>
            <a:fld id="{A73A37A2-D9F5-E944-AA10-DDD01AE3D4A9}" type="datetimeFigureOut">
              <a:rPr lang="en-US" smtClean="0"/>
              <a:t>10/3/23</a:t>
            </a:fld>
            <a:endParaRPr lang="en-US"/>
          </a:p>
        </p:txBody>
      </p:sp>
      <p:sp>
        <p:nvSpPr>
          <p:cNvPr id="5" name="Footer Placeholder 4">
            <a:extLst>
              <a:ext uri="{FF2B5EF4-FFF2-40B4-BE49-F238E27FC236}">
                <a16:creationId xmlns:a16="http://schemas.microsoft.com/office/drawing/2014/main" id="{9B1EA700-FD05-3348-858F-036BC064C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EBA9E-8013-3F45-B64E-9DBB63226DCE}"/>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154341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C525-2258-CA44-AFF2-BD24E98BB1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F41537-A9CF-8B49-A655-6C12F4DAB2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051D56-05E2-644D-B17D-A5C48E81CF2A}"/>
              </a:ext>
            </a:extLst>
          </p:cNvPr>
          <p:cNvSpPr>
            <a:spLocks noGrp="1"/>
          </p:cNvSpPr>
          <p:nvPr>
            <p:ph type="dt" sz="half" idx="10"/>
          </p:nvPr>
        </p:nvSpPr>
        <p:spPr/>
        <p:txBody>
          <a:bodyPr/>
          <a:lstStyle/>
          <a:p>
            <a:fld id="{A73A37A2-D9F5-E944-AA10-DDD01AE3D4A9}" type="datetimeFigureOut">
              <a:rPr lang="en-US" smtClean="0"/>
              <a:t>10/3/23</a:t>
            </a:fld>
            <a:endParaRPr lang="en-US"/>
          </a:p>
        </p:txBody>
      </p:sp>
      <p:sp>
        <p:nvSpPr>
          <p:cNvPr id="5" name="Footer Placeholder 4">
            <a:extLst>
              <a:ext uri="{FF2B5EF4-FFF2-40B4-BE49-F238E27FC236}">
                <a16:creationId xmlns:a16="http://schemas.microsoft.com/office/drawing/2014/main" id="{847DF3E1-11BB-6B41-A997-4FEDE6A17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132E0-EB3F-184E-B460-6F1BA4736423}"/>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2181878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3E2E-9B11-3440-B53F-AD2F7277A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8C68D-2400-F149-BF53-85A24AD838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717649-AF99-E948-926D-637935C9FF1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22C22-ACBD-7C4A-BF79-30AFD466AFAD}"/>
              </a:ext>
            </a:extLst>
          </p:cNvPr>
          <p:cNvSpPr>
            <a:spLocks noGrp="1"/>
          </p:cNvSpPr>
          <p:nvPr>
            <p:ph type="dt" sz="half" idx="10"/>
          </p:nvPr>
        </p:nvSpPr>
        <p:spPr/>
        <p:txBody>
          <a:bodyPr/>
          <a:lstStyle/>
          <a:p>
            <a:fld id="{A73A37A2-D9F5-E944-AA10-DDD01AE3D4A9}" type="datetimeFigureOut">
              <a:rPr lang="en-US" smtClean="0"/>
              <a:t>10/3/23</a:t>
            </a:fld>
            <a:endParaRPr lang="en-US"/>
          </a:p>
        </p:txBody>
      </p:sp>
      <p:sp>
        <p:nvSpPr>
          <p:cNvPr id="6" name="Footer Placeholder 5">
            <a:extLst>
              <a:ext uri="{FF2B5EF4-FFF2-40B4-BE49-F238E27FC236}">
                <a16:creationId xmlns:a16="http://schemas.microsoft.com/office/drawing/2014/main" id="{E75E95E2-216C-F449-9B72-CF15264100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C19C48-41C6-A247-99BD-DAB86687E2FB}"/>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2271757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F2F9-FB95-854F-BB42-9894E1C186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766C04-C0E2-F949-9902-CB465375BC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53C76D-3155-EB42-A4CE-7B9105A412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889706-E6FB-344A-B1CC-4F82AE743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76623E-71EC-164B-869D-C8B63C9832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8CD577-696A-DE48-9FD6-59CF511D24FE}"/>
              </a:ext>
            </a:extLst>
          </p:cNvPr>
          <p:cNvSpPr>
            <a:spLocks noGrp="1"/>
          </p:cNvSpPr>
          <p:nvPr>
            <p:ph type="dt" sz="half" idx="10"/>
          </p:nvPr>
        </p:nvSpPr>
        <p:spPr/>
        <p:txBody>
          <a:bodyPr/>
          <a:lstStyle/>
          <a:p>
            <a:fld id="{A73A37A2-D9F5-E944-AA10-DDD01AE3D4A9}" type="datetimeFigureOut">
              <a:rPr lang="en-US" smtClean="0"/>
              <a:t>10/3/23</a:t>
            </a:fld>
            <a:endParaRPr lang="en-US"/>
          </a:p>
        </p:txBody>
      </p:sp>
      <p:sp>
        <p:nvSpPr>
          <p:cNvPr id="8" name="Footer Placeholder 7">
            <a:extLst>
              <a:ext uri="{FF2B5EF4-FFF2-40B4-BE49-F238E27FC236}">
                <a16:creationId xmlns:a16="http://schemas.microsoft.com/office/drawing/2014/main" id="{0F9EDF17-1889-6543-82D8-9C6B7916DB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4C799E-2B1D-B34B-B0E0-069587F45FA5}"/>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284134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38AF-83D0-1649-9D28-E3E9D9CA25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F3791B-21A4-1E40-A0BC-9809AB1F7FF1}"/>
              </a:ext>
            </a:extLst>
          </p:cNvPr>
          <p:cNvSpPr>
            <a:spLocks noGrp="1"/>
          </p:cNvSpPr>
          <p:nvPr>
            <p:ph type="dt" sz="half" idx="10"/>
          </p:nvPr>
        </p:nvSpPr>
        <p:spPr/>
        <p:txBody>
          <a:bodyPr/>
          <a:lstStyle/>
          <a:p>
            <a:fld id="{A73A37A2-D9F5-E944-AA10-DDD01AE3D4A9}" type="datetimeFigureOut">
              <a:rPr lang="en-US" smtClean="0"/>
              <a:t>10/3/23</a:t>
            </a:fld>
            <a:endParaRPr lang="en-US"/>
          </a:p>
        </p:txBody>
      </p:sp>
      <p:sp>
        <p:nvSpPr>
          <p:cNvPr id="4" name="Footer Placeholder 3">
            <a:extLst>
              <a:ext uri="{FF2B5EF4-FFF2-40B4-BE49-F238E27FC236}">
                <a16:creationId xmlns:a16="http://schemas.microsoft.com/office/drawing/2014/main" id="{3277CA4A-45C0-7E49-AD9B-DA55E62549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A9F730-71E2-4B48-BF8F-EF5069C3EC74}"/>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2460870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E7D01E-9328-2746-8A36-B50259788684}"/>
              </a:ext>
            </a:extLst>
          </p:cNvPr>
          <p:cNvSpPr>
            <a:spLocks noGrp="1"/>
          </p:cNvSpPr>
          <p:nvPr>
            <p:ph type="dt" sz="half" idx="10"/>
          </p:nvPr>
        </p:nvSpPr>
        <p:spPr/>
        <p:txBody>
          <a:bodyPr/>
          <a:lstStyle/>
          <a:p>
            <a:fld id="{A73A37A2-D9F5-E944-AA10-DDD01AE3D4A9}" type="datetimeFigureOut">
              <a:rPr lang="en-US" smtClean="0"/>
              <a:t>10/3/23</a:t>
            </a:fld>
            <a:endParaRPr lang="en-US"/>
          </a:p>
        </p:txBody>
      </p:sp>
      <p:sp>
        <p:nvSpPr>
          <p:cNvPr id="3" name="Footer Placeholder 2">
            <a:extLst>
              <a:ext uri="{FF2B5EF4-FFF2-40B4-BE49-F238E27FC236}">
                <a16:creationId xmlns:a16="http://schemas.microsoft.com/office/drawing/2014/main" id="{77B2D248-8539-ED41-92FE-80DFB9CC7F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58C436-43AA-3340-9CF4-84F5E9ABDAB3}"/>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3612817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DC5A-EB0C-FA40-9FEA-547184DDA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91E310-FC47-6940-9DF8-12D99DFE7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19DCA6-FFAB-B148-B8E2-367B8A5EB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193F31-0CFB-C74D-884A-DD26C3C590A6}"/>
              </a:ext>
            </a:extLst>
          </p:cNvPr>
          <p:cNvSpPr>
            <a:spLocks noGrp="1"/>
          </p:cNvSpPr>
          <p:nvPr>
            <p:ph type="dt" sz="half" idx="10"/>
          </p:nvPr>
        </p:nvSpPr>
        <p:spPr/>
        <p:txBody>
          <a:bodyPr/>
          <a:lstStyle/>
          <a:p>
            <a:fld id="{A73A37A2-D9F5-E944-AA10-DDD01AE3D4A9}" type="datetimeFigureOut">
              <a:rPr lang="en-US" smtClean="0"/>
              <a:t>10/3/23</a:t>
            </a:fld>
            <a:endParaRPr lang="en-US"/>
          </a:p>
        </p:txBody>
      </p:sp>
      <p:sp>
        <p:nvSpPr>
          <p:cNvPr id="6" name="Footer Placeholder 5">
            <a:extLst>
              <a:ext uri="{FF2B5EF4-FFF2-40B4-BE49-F238E27FC236}">
                <a16:creationId xmlns:a16="http://schemas.microsoft.com/office/drawing/2014/main" id="{0F8DCBA5-B634-2247-AC90-629333F53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89CEF-E0A1-1C42-9AB4-F22D0355D185}"/>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2032376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05F9-8FA1-254E-95EB-03D8EBE46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ABA4A5-E51B-B34C-A0AE-B93BF52E4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DFF1796-30A2-054F-9A27-1A77BCE5CA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008032-2B96-204B-AF63-26CB8271E0A3}"/>
              </a:ext>
            </a:extLst>
          </p:cNvPr>
          <p:cNvSpPr>
            <a:spLocks noGrp="1"/>
          </p:cNvSpPr>
          <p:nvPr>
            <p:ph type="dt" sz="half" idx="10"/>
          </p:nvPr>
        </p:nvSpPr>
        <p:spPr/>
        <p:txBody>
          <a:bodyPr/>
          <a:lstStyle/>
          <a:p>
            <a:fld id="{A73A37A2-D9F5-E944-AA10-DDD01AE3D4A9}" type="datetimeFigureOut">
              <a:rPr lang="en-US" smtClean="0"/>
              <a:t>10/3/23</a:t>
            </a:fld>
            <a:endParaRPr lang="en-US"/>
          </a:p>
        </p:txBody>
      </p:sp>
      <p:sp>
        <p:nvSpPr>
          <p:cNvPr id="6" name="Footer Placeholder 5">
            <a:extLst>
              <a:ext uri="{FF2B5EF4-FFF2-40B4-BE49-F238E27FC236}">
                <a16:creationId xmlns:a16="http://schemas.microsoft.com/office/drawing/2014/main" id="{7E6B4697-CF3C-7A42-84BA-3108E1D0F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A8FB4-99CA-A345-94AA-7A0FAC2E08F0}"/>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4154541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F52BD6-1B8D-5E43-8DAC-394B5FB54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A66D17-E1F8-8F47-BC56-8CA4DC99F8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8505D-59FF-F641-A464-8ED1964A5D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A37A2-D9F5-E944-AA10-DDD01AE3D4A9}" type="datetimeFigureOut">
              <a:rPr lang="en-US" smtClean="0"/>
              <a:t>10/3/23</a:t>
            </a:fld>
            <a:endParaRPr lang="en-US"/>
          </a:p>
        </p:txBody>
      </p:sp>
      <p:sp>
        <p:nvSpPr>
          <p:cNvPr id="5" name="Footer Placeholder 4">
            <a:extLst>
              <a:ext uri="{FF2B5EF4-FFF2-40B4-BE49-F238E27FC236}">
                <a16:creationId xmlns:a16="http://schemas.microsoft.com/office/drawing/2014/main" id="{93DCECAA-3BDC-FB43-9AA6-4A5D8528FB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999B1-7503-684B-8376-71AE9147B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351CBD-0BD4-4F46-98B2-DD3AE4D63463}" type="slidenum">
              <a:rPr lang="en-US" smtClean="0"/>
              <a:t>‹#›</a:t>
            </a:fld>
            <a:endParaRPr lang="en-US"/>
          </a:p>
        </p:txBody>
      </p:sp>
    </p:spTree>
    <p:extLst>
      <p:ext uri="{BB962C8B-B14F-4D97-AF65-F5344CB8AC3E}">
        <p14:creationId xmlns:p14="http://schemas.microsoft.com/office/powerpoint/2010/main" val="285136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D033-227B-1746-A1F7-B6B3F46977FD}"/>
              </a:ext>
            </a:extLst>
          </p:cNvPr>
          <p:cNvSpPr>
            <a:spLocks noGrp="1"/>
          </p:cNvSpPr>
          <p:nvPr>
            <p:ph type="title"/>
          </p:nvPr>
        </p:nvSpPr>
        <p:spPr>
          <a:xfrm>
            <a:off x="108857" y="108858"/>
            <a:ext cx="5346437" cy="8662484"/>
          </a:xfrm>
        </p:spPr>
        <p:txBody>
          <a:bodyPr>
            <a:normAutofit fontScale="90000"/>
          </a:bodyPr>
          <a:lstStyle/>
          <a:p>
            <a:br>
              <a:rPr lang="en-US" dirty="0"/>
            </a:br>
            <a:br>
              <a:rPr lang="en-US" dirty="0"/>
            </a:br>
            <a:br>
              <a:rPr lang="en-US" dirty="0"/>
            </a:br>
            <a:br>
              <a:rPr lang="en-US" dirty="0"/>
            </a:br>
            <a:r>
              <a:rPr lang="en-US" dirty="0"/>
              <a:t>Week 5</a:t>
            </a:r>
            <a:br>
              <a:rPr lang="en-US" dirty="0"/>
            </a:br>
            <a:r>
              <a:rPr lang="en-US" dirty="0"/>
              <a:t>by Wed. read:</a:t>
            </a:r>
            <a:br>
              <a:rPr lang="en-US" dirty="0"/>
            </a:br>
            <a:br>
              <a:rPr lang="en-US" dirty="0"/>
            </a:br>
            <a:r>
              <a:rPr lang="en-US" dirty="0"/>
              <a:t> “Beefeaters,”  </a:t>
            </a:r>
            <a:r>
              <a:rPr lang="en-US" dirty="0" err="1"/>
              <a:t>Sekhon</a:t>
            </a:r>
            <a:br>
              <a:rPr lang="en-US" dirty="0"/>
            </a:br>
            <a:r>
              <a:rPr lang="en-US" dirty="0"/>
              <a:t> “Toll House Cookies,” Nguyen</a:t>
            </a:r>
            <a:br>
              <a:rPr lang="en-US" dirty="0"/>
            </a:br>
            <a:r>
              <a:rPr lang="en-US" dirty="0"/>
              <a:t> “If You Are What You Eat, Then     What Am I?,” Kothari</a:t>
            </a:r>
            <a:br>
              <a:rPr lang="en-US" dirty="0"/>
            </a:br>
            <a:r>
              <a:rPr lang="en-US" dirty="0"/>
              <a:t> “The Garden,”  Thao</a:t>
            </a:r>
            <a:br>
              <a:rPr lang="en-US" dirty="0"/>
            </a:br>
            <a:br>
              <a:rPr lang="en-US" dirty="0"/>
            </a:br>
            <a:r>
              <a:rPr lang="en-US" dirty="0"/>
              <a:t>view media: </a:t>
            </a:r>
            <a:r>
              <a:rPr lang="en-US" i="1" dirty="0"/>
              <a:t>Bao</a:t>
            </a:r>
            <a:r>
              <a:rPr lang="en-US" dirty="0"/>
              <a:t>, Shi</a:t>
            </a:r>
            <a:br>
              <a:rPr lang="en-US" dirty="0"/>
            </a:br>
            <a:br>
              <a:rPr lang="en-US" dirty="0"/>
            </a:br>
            <a:r>
              <a:rPr lang="en-US" dirty="0"/>
              <a:t>Today: </a:t>
            </a:r>
            <a:br>
              <a:rPr lang="en-US" dirty="0"/>
            </a:br>
            <a:r>
              <a:rPr lang="en-US" dirty="0"/>
              <a:t>What did you have for dinner last night?</a:t>
            </a:r>
            <a:br>
              <a:rPr lang="en-US" dirty="0"/>
            </a:br>
            <a:br>
              <a:rPr lang="en-US" dirty="0"/>
            </a:br>
            <a:br>
              <a:rPr lang="en-US" dirty="0"/>
            </a:br>
            <a:br>
              <a:rPr lang="en-US" dirty="0"/>
            </a:br>
            <a:br>
              <a:rPr lang="en-US" dirty="0"/>
            </a:br>
            <a:br>
              <a:rPr lang="en-US" dirty="0"/>
            </a:br>
            <a:br>
              <a:rPr lang="en-US" dirty="0"/>
            </a:br>
            <a:r>
              <a:rPr lang="en-US" dirty="0"/>
              <a:t> </a:t>
            </a:r>
          </a:p>
        </p:txBody>
      </p:sp>
      <p:pic>
        <p:nvPicPr>
          <p:cNvPr id="8" name="Content Placeholder 7">
            <a:extLst>
              <a:ext uri="{FF2B5EF4-FFF2-40B4-BE49-F238E27FC236}">
                <a16:creationId xmlns:a16="http://schemas.microsoft.com/office/drawing/2014/main" id="{CDA63717-07EC-A74B-8436-AB27563EEA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248276" y="847724"/>
            <a:ext cx="6781785" cy="5086338"/>
          </a:xfrm>
        </p:spPr>
      </p:pic>
      <p:sp>
        <p:nvSpPr>
          <p:cNvPr id="5" name="Text Placeholder 4">
            <a:extLst>
              <a:ext uri="{FF2B5EF4-FFF2-40B4-BE49-F238E27FC236}">
                <a16:creationId xmlns:a16="http://schemas.microsoft.com/office/drawing/2014/main" id="{BD243DC5-8CF4-5143-AA78-32431A9493B9}"/>
              </a:ext>
            </a:extLst>
          </p:cNvPr>
          <p:cNvSpPr>
            <a:spLocks noGrp="1"/>
          </p:cNvSpPr>
          <p:nvPr>
            <p:ph type="body" sz="half" idx="2"/>
          </p:nvPr>
        </p:nvSpPr>
        <p:spPr>
          <a:xfrm flipH="1" flipV="1">
            <a:off x="4772026" y="5868987"/>
            <a:ext cx="866774" cy="107269"/>
          </a:xfrm>
        </p:spPr>
        <p:txBody>
          <a:bodyPr>
            <a:normAutofit fontScale="25000" lnSpcReduction="20000"/>
          </a:bodyPr>
          <a:lstStyle/>
          <a:p>
            <a:endParaRPr lang="en-US" dirty="0"/>
          </a:p>
        </p:txBody>
      </p:sp>
    </p:spTree>
    <p:extLst>
      <p:ext uri="{BB962C8B-B14F-4D97-AF65-F5344CB8AC3E}">
        <p14:creationId xmlns:p14="http://schemas.microsoft.com/office/powerpoint/2010/main" val="318508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5631-43D3-F345-A073-B094CD2111FB}"/>
              </a:ext>
            </a:extLst>
          </p:cNvPr>
          <p:cNvSpPr>
            <a:spLocks noGrp="1"/>
          </p:cNvSpPr>
          <p:nvPr>
            <p:ph type="title"/>
          </p:nvPr>
        </p:nvSpPr>
        <p:spPr>
          <a:xfrm>
            <a:off x="263162" y="326571"/>
            <a:ext cx="4004038" cy="881743"/>
          </a:xfrm>
        </p:spPr>
        <p:txBody>
          <a:bodyPr/>
          <a:lstStyle/>
          <a:p>
            <a:r>
              <a:rPr lang="en-US" dirty="0"/>
              <a:t>Mark </a:t>
            </a:r>
            <a:r>
              <a:rPr lang="en-US" dirty="0" err="1"/>
              <a:t>Padoongpatt</a:t>
            </a:r>
            <a:r>
              <a:rPr lang="en-US" dirty="0"/>
              <a:t>: </a:t>
            </a:r>
          </a:p>
        </p:txBody>
      </p:sp>
      <p:sp>
        <p:nvSpPr>
          <p:cNvPr id="3" name="Picture Placeholder 2">
            <a:extLst>
              <a:ext uri="{FF2B5EF4-FFF2-40B4-BE49-F238E27FC236}">
                <a16:creationId xmlns:a16="http://schemas.microsoft.com/office/drawing/2014/main" id="{48F3968D-BD40-644B-865E-785040DFE9CD}"/>
              </a:ext>
            </a:extLst>
          </p:cNvPr>
          <p:cNvSpPr>
            <a:spLocks noGrp="1"/>
          </p:cNvSpPr>
          <p:nvPr>
            <p:ph type="pic" idx="1"/>
          </p:nvPr>
        </p:nvSpPr>
        <p:spPr>
          <a:xfrm>
            <a:off x="7774125" y="695740"/>
            <a:ext cx="4417875" cy="4598780"/>
          </a:xfrm>
        </p:spPr>
      </p:sp>
      <p:sp>
        <p:nvSpPr>
          <p:cNvPr id="4" name="Text Placeholder 3">
            <a:extLst>
              <a:ext uri="{FF2B5EF4-FFF2-40B4-BE49-F238E27FC236}">
                <a16:creationId xmlns:a16="http://schemas.microsoft.com/office/drawing/2014/main" id="{D20EC066-99F3-7741-B8C7-704D73A2C999}"/>
              </a:ext>
            </a:extLst>
          </p:cNvPr>
          <p:cNvSpPr>
            <a:spLocks noGrp="1"/>
          </p:cNvSpPr>
          <p:nvPr>
            <p:ph type="body" sz="half" idx="2"/>
          </p:nvPr>
        </p:nvSpPr>
        <p:spPr>
          <a:xfrm>
            <a:off x="381001" y="1328057"/>
            <a:ext cx="6114610" cy="5529943"/>
          </a:xfrm>
        </p:spPr>
        <p:txBody>
          <a:bodyPr>
            <a:noAutofit/>
          </a:bodyPr>
          <a:lstStyle/>
          <a:p>
            <a:r>
              <a:rPr lang="en-US" sz="2400" dirty="0"/>
              <a:t>“But </a:t>
            </a:r>
            <a:r>
              <a:rPr lang="en-US" sz="2400" b="1" dirty="0"/>
              <a:t>cuisine driven multiculturalism </a:t>
            </a:r>
            <a:r>
              <a:rPr lang="en-US" sz="2400" dirty="0"/>
              <a:t>also benefited Thais in Los Angeles. Thai Americans saw their exotification and perceived </a:t>
            </a:r>
            <a:r>
              <a:rPr lang="en-US" sz="2400" b="1" dirty="0"/>
              <a:t>natural </a:t>
            </a:r>
            <a:r>
              <a:rPr lang="en-US" sz="2400" dirty="0"/>
              <a:t>ability to cook as positive representations and participated in creating and perpetuating them. </a:t>
            </a:r>
          </a:p>
          <a:p>
            <a:r>
              <a:rPr lang="en-US" sz="2400" dirty="0"/>
              <a:t>Being seen as exotic meant being unique and different, and in a consumer culture, that often meant more customers.</a:t>
            </a:r>
          </a:p>
          <a:p>
            <a:endParaRPr lang="en-US" sz="2400" dirty="0"/>
          </a:p>
          <a:p>
            <a:r>
              <a:rPr lang="en-US" sz="2400" dirty="0"/>
              <a:t>Thai Americans kept labor and gender exploitation behind the kitchen door hidden to prevent negative images of the Thai community from spreading in a way that might undermine those positive representations” (140).</a:t>
            </a:r>
          </a:p>
        </p:txBody>
      </p:sp>
      <p:pic>
        <p:nvPicPr>
          <p:cNvPr id="1025" name="Picture 1" descr="Chrissy and Pepper">
            <a:extLst>
              <a:ext uri="{FF2B5EF4-FFF2-40B4-BE49-F238E27FC236}">
                <a16:creationId xmlns:a16="http://schemas.microsoft.com/office/drawing/2014/main" id="{7C9BF3C3-BA0B-8F4B-A7B4-4158B4C60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0701" y="0"/>
            <a:ext cx="5009795" cy="37573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605758D-B440-F446-8F16-54A33278801C}"/>
              </a:ext>
            </a:extLst>
          </p:cNvPr>
          <p:cNvSpPr>
            <a:spLocks noChangeArrowheads="1"/>
          </p:cNvSpPr>
          <p:nvPr/>
        </p:nvSpPr>
        <p:spPr bwMode="auto">
          <a:xfrm>
            <a:off x="7425782" y="4244863"/>
            <a:ext cx="41547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11111"/>
                </a:solidFill>
                <a:effectLst/>
                <a:latin typeface="TiemposTextWeb"/>
              </a:rPr>
              <a:t>Pepper and Chrissy Teigen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4A4A4A"/>
                </a:solidFill>
                <a:effectLst/>
                <a:latin typeface="LabGrotesque"/>
              </a:rPr>
              <a:t>Jenny Huang</a:t>
            </a:r>
            <a:r>
              <a:rPr lang="en-US" altLang="en-US" dirty="0">
                <a:solidFill>
                  <a:srgbClr val="4A4A4A"/>
                </a:solidFill>
                <a:latin typeface="LabGrotesque"/>
              </a:rPr>
              <a:t>, </a:t>
            </a:r>
            <a:r>
              <a:rPr kumimoji="0" lang="en-US" altLang="en-US" sz="1800" b="0" i="1" u="none" strike="noStrike" cap="none" normalizeH="0" baseline="0" dirty="0">
                <a:ln>
                  <a:noFill/>
                </a:ln>
                <a:solidFill>
                  <a:srgbClr val="4A4A4A"/>
                </a:solidFill>
                <a:effectLst/>
                <a:latin typeface="LabGrotesque"/>
              </a:rPr>
              <a:t>The Pepper Thai Cookbook</a:t>
            </a:r>
            <a:endParaRPr kumimoji="0" lang="en-US" altLang="en-US" sz="1800" b="0"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34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CDEEE-F821-AA46-9AA9-05F557E24E95}"/>
              </a:ext>
            </a:extLst>
          </p:cNvPr>
          <p:cNvSpPr>
            <a:spLocks noGrp="1"/>
          </p:cNvSpPr>
          <p:nvPr>
            <p:ph type="title"/>
          </p:nvPr>
        </p:nvSpPr>
        <p:spPr>
          <a:xfrm>
            <a:off x="1136397" y="502020"/>
            <a:ext cx="5323715" cy="1642970"/>
          </a:xfrm>
        </p:spPr>
        <p:txBody>
          <a:bodyPr anchor="b">
            <a:normAutofit/>
          </a:bodyPr>
          <a:lstStyle/>
          <a:p>
            <a:r>
              <a:rPr lang="en-US" sz="4000"/>
              <a:t>From “Let’s Eat Thai,” Heldke, p. 395</a:t>
            </a:r>
          </a:p>
        </p:txBody>
      </p:sp>
      <p:sp>
        <p:nvSpPr>
          <p:cNvPr id="3" name="Content Placeholder 2">
            <a:extLst>
              <a:ext uri="{FF2B5EF4-FFF2-40B4-BE49-F238E27FC236}">
                <a16:creationId xmlns:a16="http://schemas.microsoft.com/office/drawing/2014/main" id="{0CE7856A-E948-8542-BAE0-144D8D85C6DD}"/>
              </a:ext>
            </a:extLst>
          </p:cNvPr>
          <p:cNvSpPr>
            <a:spLocks noGrp="1"/>
          </p:cNvSpPr>
          <p:nvPr>
            <p:ph idx="1"/>
          </p:nvPr>
        </p:nvSpPr>
        <p:spPr>
          <a:xfrm>
            <a:off x="1144923" y="2405894"/>
            <a:ext cx="5323715" cy="4260377"/>
          </a:xfrm>
        </p:spPr>
        <p:txBody>
          <a:bodyPr anchor="t">
            <a:normAutofit fontScale="92500"/>
          </a:bodyPr>
          <a:lstStyle/>
          <a:p>
            <a:pPr marL="0" indent="0">
              <a:buNone/>
            </a:pPr>
            <a:r>
              <a:rPr lang="en-US" sz="2400" dirty="0"/>
              <a:t>“I had come to see my adventure cooking and eating as strongly motivated by an</a:t>
            </a:r>
            <a:r>
              <a:rPr lang="en-US" sz="2400" b="1" dirty="0"/>
              <a:t> attitude</a:t>
            </a:r>
            <a:r>
              <a:rPr lang="en-US" sz="2400" dirty="0"/>
              <a:t> bearing deep connections to Western </a:t>
            </a:r>
            <a:r>
              <a:rPr lang="en-US" sz="2400" b="1" dirty="0"/>
              <a:t>colonialism and imperialism </a:t>
            </a:r>
            <a:r>
              <a:rPr lang="en-US" sz="2400" dirty="0"/>
              <a:t>. . . . </a:t>
            </a:r>
          </a:p>
          <a:p>
            <a:pPr marL="0" indent="0">
              <a:buNone/>
            </a:pPr>
            <a:r>
              <a:rPr lang="en-US" sz="2400" dirty="0"/>
              <a:t>the attitude of  various nineteenth-and twentieth-century European painters, anthropologists, and explorers who set out in search of ever ‘newer,’ every more ‘remote’ cultures they could co-opt, borrow from freely and out of context, and </a:t>
            </a:r>
            <a:r>
              <a:rPr lang="en-US" sz="2400" b="1" dirty="0"/>
              <a:t>use as the raw material for their own efforts at creation and discovery.</a:t>
            </a:r>
            <a:r>
              <a:rPr lang="en-US" sz="2400" dirty="0"/>
              <a:t>”</a:t>
            </a:r>
          </a:p>
          <a:p>
            <a:pPr marL="0" indent="0">
              <a:buNone/>
            </a:pPr>
            <a:r>
              <a:rPr lang="en-US" sz="1900" dirty="0"/>
              <a:t> </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C95CD6F-1A2A-3543-9C5B-CFCE84BF51FA}"/>
              </a:ext>
            </a:extLst>
          </p:cNvPr>
          <p:cNvPicPr>
            <a:picLocks noChangeAspect="1"/>
          </p:cNvPicPr>
          <p:nvPr/>
        </p:nvPicPr>
        <p:blipFill>
          <a:blip r:embed="rId2"/>
          <a:stretch>
            <a:fillRect/>
          </a:stretch>
        </p:blipFill>
        <p:spPr>
          <a:xfrm>
            <a:off x="7342484" y="893122"/>
            <a:ext cx="2586582" cy="5071731"/>
          </a:xfrm>
          <a:prstGeom prst="rect">
            <a:avLst/>
          </a:prstGeom>
        </p:spPr>
      </p:pic>
    </p:spTree>
    <p:extLst>
      <p:ext uri="{BB962C8B-B14F-4D97-AF65-F5344CB8AC3E}">
        <p14:creationId xmlns:p14="http://schemas.microsoft.com/office/powerpoint/2010/main" val="1785585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6816-FBBF-32F8-CD68-661EDA2FC98E}"/>
              </a:ext>
            </a:extLst>
          </p:cNvPr>
          <p:cNvSpPr>
            <a:spLocks noGrp="1"/>
          </p:cNvSpPr>
          <p:nvPr>
            <p:ph type="title"/>
          </p:nvPr>
        </p:nvSpPr>
        <p:spPr/>
        <p:txBody>
          <a:bodyPr/>
          <a:lstStyle/>
          <a:p>
            <a:endParaRPr lang="en-US"/>
          </a:p>
        </p:txBody>
      </p:sp>
      <p:pic>
        <p:nvPicPr>
          <p:cNvPr id="6" name="Content Placeholder 5" descr="A pink poster with white text&#10;&#10;Description automatically generated">
            <a:extLst>
              <a:ext uri="{FF2B5EF4-FFF2-40B4-BE49-F238E27FC236}">
                <a16:creationId xmlns:a16="http://schemas.microsoft.com/office/drawing/2014/main" id="{83E09A6A-2E5F-52B4-FC5A-C74634774F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7381" y="0"/>
            <a:ext cx="4947009" cy="6596014"/>
          </a:xfrm>
        </p:spPr>
      </p:pic>
      <p:sp>
        <p:nvSpPr>
          <p:cNvPr id="4" name="Text Placeholder 3">
            <a:extLst>
              <a:ext uri="{FF2B5EF4-FFF2-40B4-BE49-F238E27FC236}">
                <a16:creationId xmlns:a16="http://schemas.microsoft.com/office/drawing/2014/main" id="{6640571D-1E04-CED9-B1EE-4D5A3AD88CD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13603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oster with a group of people&#10;&#10;Description automatically generated">
            <a:extLst>
              <a:ext uri="{FF2B5EF4-FFF2-40B4-BE49-F238E27FC236}">
                <a16:creationId xmlns:a16="http://schemas.microsoft.com/office/drawing/2014/main" id="{6A55F624-CD0F-B0CD-2978-D61D93F0B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521" y="0"/>
            <a:ext cx="5143500" cy="6858000"/>
          </a:xfrm>
          <a:prstGeom prst="rect">
            <a:avLst/>
          </a:prstGeom>
        </p:spPr>
      </p:pic>
      <p:sp>
        <p:nvSpPr>
          <p:cNvPr id="2" name="TextBox 1">
            <a:extLst>
              <a:ext uri="{FF2B5EF4-FFF2-40B4-BE49-F238E27FC236}">
                <a16:creationId xmlns:a16="http://schemas.microsoft.com/office/drawing/2014/main" id="{80497206-FACA-ABF2-A1B3-7A6FE4F98CE5}"/>
              </a:ext>
            </a:extLst>
          </p:cNvPr>
          <p:cNvSpPr txBox="1"/>
          <p:nvPr/>
        </p:nvSpPr>
        <p:spPr>
          <a:xfrm>
            <a:off x="729343" y="1480456"/>
            <a:ext cx="1817914" cy="2554545"/>
          </a:xfrm>
          <a:prstGeom prst="rect">
            <a:avLst/>
          </a:prstGeom>
          <a:noFill/>
        </p:spPr>
        <p:txBody>
          <a:bodyPr wrap="square" rtlCol="0">
            <a:spAutoFit/>
          </a:bodyPr>
          <a:lstStyle/>
          <a:p>
            <a:r>
              <a:rPr lang="en-US" sz="3200" dirty="0"/>
              <a:t>Poster is under next week’s module</a:t>
            </a:r>
          </a:p>
        </p:txBody>
      </p:sp>
    </p:spTree>
    <p:extLst>
      <p:ext uri="{BB962C8B-B14F-4D97-AF65-F5344CB8AC3E}">
        <p14:creationId xmlns:p14="http://schemas.microsoft.com/office/powerpoint/2010/main" val="4092364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0C916C5-2B4F-384A-A1C6-E61CEA25587B}"/>
              </a:ext>
            </a:extLst>
          </p:cNvPr>
          <p:cNvSpPr txBox="1"/>
          <p:nvPr/>
        </p:nvSpPr>
        <p:spPr>
          <a:xfrm>
            <a:off x="338137" y="1006741"/>
            <a:ext cx="5834063" cy="6001643"/>
          </a:xfrm>
          <a:prstGeom prst="rect">
            <a:avLst/>
          </a:prstGeom>
          <a:noFill/>
        </p:spPr>
        <p:txBody>
          <a:bodyPr wrap="square" rtlCol="0">
            <a:spAutoFit/>
          </a:bodyPr>
          <a:lstStyle/>
          <a:p>
            <a:r>
              <a:rPr lang="en-US" sz="3200" dirty="0"/>
              <a:t>Today on the politics of food: </a:t>
            </a:r>
          </a:p>
          <a:p>
            <a:endParaRPr lang="en-US" sz="3200" dirty="0"/>
          </a:p>
          <a:p>
            <a:r>
              <a:rPr lang="en-US" sz="3200" b="1" dirty="0"/>
              <a:t>Foundation: </a:t>
            </a:r>
          </a:p>
          <a:p>
            <a:r>
              <a:rPr lang="en-US" sz="3200" dirty="0"/>
              <a:t>“cuisine driven multiculturalism”</a:t>
            </a:r>
          </a:p>
          <a:p>
            <a:r>
              <a:rPr lang="en-US" sz="3200" dirty="0"/>
              <a:t>Adaptation vs. authenticity</a:t>
            </a:r>
          </a:p>
          <a:p>
            <a:endParaRPr lang="en-US" sz="3200" dirty="0"/>
          </a:p>
          <a:p>
            <a:r>
              <a:rPr lang="en-US" sz="3200" dirty="0"/>
              <a:t>and </a:t>
            </a:r>
          </a:p>
          <a:p>
            <a:r>
              <a:rPr lang="en-US" sz="3200" b="1" dirty="0"/>
              <a:t>Complications: </a:t>
            </a:r>
          </a:p>
          <a:p>
            <a:r>
              <a:rPr lang="en-US" sz="3200" dirty="0"/>
              <a:t>“food pornography”</a:t>
            </a:r>
          </a:p>
          <a:p>
            <a:r>
              <a:rPr lang="en-US" sz="3200" dirty="0"/>
              <a:t>and </a:t>
            </a:r>
          </a:p>
          <a:p>
            <a:r>
              <a:rPr lang="en-US" sz="3200" dirty="0"/>
              <a:t>“food colonialism”</a:t>
            </a:r>
          </a:p>
          <a:p>
            <a:endParaRPr lang="en-US" sz="3200" dirty="0"/>
          </a:p>
        </p:txBody>
      </p:sp>
      <p:pic>
        <p:nvPicPr>
          <p:cNvPr id="6" name="Picture Placeholder 5" descr="A person leaning against a wall with a flag&#10;&#10;Description automatically generated">
            <a:extLst>
              <a:ext uri="{FF2B5EF4-FFF2-40B4-BE49-F238E27FC236}">
                <a16:creationId xmlns:a16="http://schemas.microsoft.com/office/drawing/2014/main" id="{281910CB-147B-A845-8A4A-C1C0E7BDE7E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827" r="7827"/>
          <a:stretch>
            <a:fillRect/>
          </a:stretch>
        </p:blipFill>
        <p:spPr>
          <a:xfrm>
            <a:off x="6096000" y="1200603"/>
            <a:ext cx="5644304" cy="4456793"/>
          </a:xfrm>
        </p:spPr>
      </p:pic>
    </p:spTree>
    <p:extLst>
      <p:ext uri="{BB962C8B-B14F-4D97-AF65-F5344CB8AC3E}">
        <p14:creationId xmlns:p14="http://schemas.microsoft.com/office/powerpoint/2010/main" val="3091005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4F9D4B3F-9C9C-EC4A-AFB3-F6720D6A582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759" r="3759"/>
          <a:stretch>
            <a:fillRect/>
          </a:stretch>
        </p:blipFill>
        <p:spPr>
          <a:xfrm>
            <a:off x="5988050" y="211138"/>
            <a:ext cx="5865813" cy="6367462"/>
          </a:xfrm>
        </p:spPr>
      </p:pic>
      <p:sp>
        <p:nvSpPr>
          <p:cNvPr id="10" name="TextBox 9">
            <a:extLst>
              <a:ext uri="{FF2B5EF4-FFF2-40B4-BE49-F238E27FC236}">
                <a16:creationId xmlns:a16="http://schemas.microsoft.com/office/drawing/2014/main" id="{D0C916C5-2B4F-384A-A1C6-E61CEA25587B}"/>
              </a:ext>
            </a:extLst>
          </p:cNvPr>
          <p:cNvSpPr txBox="1"/>
          <p:nvPr/>
        </p:nvSpPr>
        <p:spPr>
          <a:xfrm>
            <a:off x="287482" y="440684"/>
            <a:ext cx="5700568" cy="6093976"/>
          </a:xfrm>
          <a:prstGeom prst="rect">
            <a:avLst/>
          </a:prstGeom>
          <a:noFill/>
        </p:spPr>
        <p:txBody>
          <a:bodyPr wrap="square" rtlCol="0">
            <a:spAutoFit/>
          </a:bodyPr>
          <a:lstStyle/>
          <a:p>
            <a:r>
              <a:rPr lang="en-US" sz="2400" dirty="0"/>
              <a:t>Opening Exercise 2 min.</a:t>
            </a:r>
          </a:p>
          <a:p>
            <a:endParaRPr lang="en-US" sz="2400" dirty="0"/>
          </a:p>
          <a:p>
            <a:r>
              <a:rPr lang="en-US" sz="2400" dirty="0"/>
              <a:t>Turn to at least 3 people sitting next to you:</a:t>
            </a:r>
          </a:p>
          <a:p>
            <a:endParaRPr lang="en-US" sz="2400" dirty="0"/>
          </a:p>
          <a:p>
            <a:r>
              <a:rPr lang="en-US" sz="2400" dirty="0"/>
              <a:t>Share with them what you had for dinner.</a:t>
            </a:r>
          </a:p>
          <a:p>
            <a:endParaRPr lang="en-US" sz="2400" dirty="0"/>
          </a:p>
          <a:p>
            <a:endParaRPr lang="en-US" sz="2400" dirty="0"/>
          </a:p>
          <a:p>
            <a:r>
              <a:rPr lang="en-US" sz="2400" b="1" dirty="0"/>
              <a:t>To think about for section: </a:t>
            </a:r>
          </a:p>
          <a:p>
            <a:endParaRPr lang="en-US" sz="2400" dirty="0"/>
          </a:p>
          <a:p>
            <a:r>
              <a:rPr lang="en-US" sz="2400" dirty="0"/>
              <a:t>Your answer may appear to be a neutral statement about individual choice. Is it?</a:t>
            </a:r>
          </a:p>
          <a:p>
            <a:endParaRPr lang="en-US" sz="2400" dirty="0"/>
          </a:p>
          <a:p>
            <a:r>
              <a:rPr lang="en-US" sz="2400" dirty="0"/>
              <a:t>What are some of the </a:t>
            </a:r>
            <a:r>
              <a:rPr lang="en-US" sz="2400" b="1" dirty="0"/>
              <a:t>systemic structures </a:t>
            </a:r>
            <a:r>
              <a:rPr lang="en-US" sz="2400" dirty="0"/>
              <a:t>underlying your last night’s dinner?</a:t>
            </a:r>
          </a:p>
          <a:p>
            <a:endParaRPr lang="en-US" dirty="0"/>
          </a:p>
          <a:p>
            <a:endParaRPr lang="en-US" dirty="0"/>
          </a:p>
          <a:p>
            <a:endParaRPr lang="en-US" dirty="0"/>
          </a:p>
        </p:txBody>
      </p:sp>
    </p:spTree>
    <p:extLst>
      <p:ext uri="{BB962C8B-B14F-4D97-AF65-F5344CB8AC3E}">
        <p14:creationId xmlns:p14="http://schemas.microsoft.com/office/powerpoint/2010/main" val="54293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anim calcmode="lin" valueType="num">
                                      <p:cBhvr additive="base">
                                        <p:cTn id="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9" end="9"/>
                                            </p:txEl>
                                          </p:spTgt>
                                        </p:tgtEl>
                                        <p:attrNameLst>
                                          <p:attrName>style.visibility</p:attrName>
                                        </p:attrNameLst>
                                      </p:cBhvr>
                                      <p:to>
                                        <p:strVal val="visible"/>
                                      </p:to>
                                    </p:set>
                                    <p:anim calcmode="lin" valueType="num">
                                      <p:cBhvr additive="base">
                                        <p:cTn id="13"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11" end="11"/>
                                            </p:txEl>
                                          </p:spTgt>
                                        </p:tgtEl>
                                        <p:attrNameLst>
                                          <p:attrName>style.visibility</p:attrName>
                                        </p:attrNameLst>
                                      </p:cBhvr>
                                      <p:to>
                                        <p:strVal val="visible"/>
                                      </p:to>
                                    </p:set>
                                    <p:anim calcmode="lin" valueType="num">
                                      <p:cBhvr additive="base">
                                        <p:cTn id="19"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anim calcmode="lin" valueType="num">
                                      <p:cBhvr additive="base">
                                        <p:cTn id="25"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anim calcmode="lin" valueType="num">
                                      <p:cBhvr additive="base">
                                        <p:cTn id="31"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xEl>
                                              <p:pRg st="11" end="11"/>
                                            </p:txEl>
                                          </p:spTgt>
                                        </p:tgtEl>
                                        <p:attrNameLst>
                                          <p:attrName>style.visibility</p:attrName>
                                        </p:attrNameLst>
                                      </p:cBhvr>
                                      <p:to>
                                        <p:strVal val="visible"/>
                                      </p:to>
                                    </p:set>
                                    <p:anim calcmode="lin" valueType="num">
                                      <p:cBhvr additive="base">
                                        <p:cTn id="35"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xEl>
                                              <p:pRg st="7" end="7"/>
                                            </p:txEl>
                                          </p:spTgt>
                                        </p:tgtEl>
                                        <p:attrNameLst>
                                          <p:attrName>style.visibility</p:attrName>
                                        </p:attrNameLst>
                                      </p:cBhvr>
                                      <p:to>
                                        <p:strVal val="visible"/>
                                      </p:to>
                                    </p:set>
                                    <p:anim calcmode="lin" valueType="num">
                                      <p:cBhvr additive="base">
                                        <p:cTn id="41"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xEl>
                                              <p:pRg st="9" end="9"/>
                                            </p:txEl>
                                          </p:spTgt>
                                        </p:tgtEl>
                                        <p:attrNameLst>
                                          <p:attrName>style.visibility</p:attrName>
                                        </p:attrNameLst>
                                      </p:cBhvr>
                                      <p:to>
                                        <p:strVal val="visible"/>
                                      </p:to>
                                    </p:set>
                                    <p:anim calcmode="lin" valueType="num">
                                      <p:cBhvr additive="base">
                                        <p:cTn id="45"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
                                            <p:txEl>
                                              <p:pRg st="11" end="11"/>
                                            </p:txEl>
                                          </p:spTgt>
                                        </p:tgtEl>
                                        <p:attrNameLst>
                                          <p:attrName>style.visibility</p:attrName>
                                        </p:attrNameLst>
                                      </p:cBhvr>
                                      <p:to>
                                        <p:strVal val="visible"/>
                                      </p:to>
                                    </p:set>
                                    <p:anim calcmode="lin" valueType="num">
                                      <p:cBhvr additive="base">
                                        <p:cTn id="49"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xEl>
                                              <p:pRg st="7" end="7"/>
                                            </p:txEl>
                                          </p:spTgt>
                                        </p:tgtEl>
                                        <p:attrNameLst>
                                          <p:attrName>style.visibility</p:attrName>
                                        </p:attrNameLst>
                                      </p:cBhvr>
                                      <p:to>
                                        <p:strVal val="visible"/>
                                      </p:to>
                                    </p:set>
                                    <p:anim calcmode="lin" valueType="num">
                                      <p:cBhvr additive="base">
                                        <p:cTn id="55"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
                                            <p:txEl>
                                              <p:pRg st="9" end="9"/>
                                            </p:txEl>
                                          </p:spTgt>
                                        </p:tgtEl>
                                        <p:attrNameLst>
                                          <p:attrName>style.visibility</p:attrName>
                                        </p:attrNameLst>
                                      </p:cBhvr>
                                      <p:to>
                                        <p:strVal val="visible"/>
                                      </p:to>
                                    </p:set>
                                    <p:anim calcmode="lin" valueType="num">
                                      <p:cBhvr additive="base">
                                        <p:cTn id="59"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0">
                                            <p:txEl>
                                              <p:pRg st="9" end="9"/>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 calcmode="lin" valueType="num">
                                      <p:cBhvr additive="base">
                                        <p:cTn id="63"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0">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
                                            <p:txEl>
                                              <p:pRg st="7" end="7"/>
                                            </p:txEl>
                                          </p:spTgt>
                                        </p:tgtEl>
                                        <p:attrNameLst>
                                          <p:attrName>style.visibility</p:attrName>
                                        </p:attrNameLst>
                                      </p:cBhvr>
                                      <p:to>
                                        <p:strVal val="visible"/>
                                      </p:to>
                                    </p:set>
                                    <p:anim calcmode="lin" valueType="num">
                                      <p:cBhvr additive="base">
                                        <p:cTn id="69"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0">
                                            <p:txEl>
                                              <p:pRg st="9" end="9"/>
                                            </p:txEl>
                                          </p:spTgt>
                                        </p:tgtEl>
                                        <p:attrNameLst>
                                          <p:attrName>style.visibility</p:attrName>
                                        </p:attrNameLst>
                                      </p:cBhvr>
                                      <p:to>
                                        <p:strVal val="visible"/>
                                      </p:to>
                                    </p:set>
                                    <p:anim calcmode="lin" valueType="num">
                                      <p:cBhvr additive="base">
                                        <p:cTn id="73"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0">
                                            <p:txEl>
                                              <p:pRg st="9" end="9"/>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0">
                                            <p:txEl>
                                              <p:pRg st="11" end="11"/>
                                            </p:txEl>
                                          </p:spTgt>
                                        </p:tgtEl>
                                        <p:attrNameLst>
                                          <p:attrName>style.visibility</p:attrName>
                                        </p:attrNameLst>
                                      </p:cBhvr>
                                      <p:to>
                                        <p:strVal val="visible"/>
                                      </p:to>
                                    </p:set>
                                    <p:anim calcmode="lin" valueType="num">
                                      <p:cBhvr additive="base">
                                        <p:cTn id="77"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10">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223-98FB-D443-8AAD-84A1874BD2F5}"/>
              </a:ext>
            </a:extLst>
          </p:cNvPr>
          <p:cNvSpPr>
            <a:spLocks noGrp="1"/>
          </p:cNvSpPr>
          <p:nvPr>
            <p:ph type="title"/>
          </p:nvPr>
        </p:nvSpPr>
        <p:spPr>
          <a:xfrm>
            <a:off x="839788" y="457200"/>
            <a:ext cx="6369908" cy="1600200"/>
          </a:xfrm>
        </p:spPr>
        <p:txBody>
          <a:bodyPr>
            <a:normAutofit fontScale="90000"/>
          </a:bodyPr>
          <a:lstStyle/>
          <a:p>
            <a:br>
              <a:rPr lang="en-US" dirty="0"/>
            </a:br>
            <a:r>
              <a:rPr lang="en-US" dirty="0"/>
              <a:t>Mark </a:t>
            </a:r>
            <a:r>
              <a:rPr lang="en-US" dirty="0" err="1"/>
              <a:t>Padoongpatt</a:t>
            </a:r>
            <a:r>
              <a:rPr lang="en-US" dirty="0"/>
              <a:t> from </a:t>
            </a:r>
            <a:br>
              <a:rPr lang="en-US" dirty="0"/>
            </a:br>
            <a:r>
              <a:rPr lang="en-US" i="1" dirty="0"/>
              <a:t>Flavors of Empire: </a:t>
            </a:r>
            <a:br>
              <a:rPr lang="en-US" i="1" dirty="0"/>
            </a:br>
            <a:r>
              <a:rPr lang="en-US" i="1" dirty="0"/>
              <a:t>Food and the Making of Thai America</a:t>
            </a:r>
            <a:r>
              <a:rPr lang="en-US" dirty="0"/>
              <a:t>:</a:t>
            </a:r>
          </a:p>
        </p:txBody>
      </p:sp>
      <p:pic>
        <p:nvPicPr>
          <p:cNvPr id="6" name="Picture Placeholder 5">
            <a:extLst>
              <a:ext uri="{FF2B5EF4-FFF2-40B4-BE49-F238E27FC236}">
                <a16:creationId xmlns:a16="http://schemas.microsoft.com/office/drawing/2014/main" id="{69CE7E3E-6587-A041-8B98-0CB11C8A470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8981" r="-28981"/>
          <a:stretch/>
        </p:blipFill>
        <p:spPr>
          <a:xfrm>
            <a:off x="7209696" y="996950"/>
            <a:ext cx="6172200" cy="5861050"/>
          </a:xfrm>
        </p:spPr>
      </p:pic>
      <p:sp>
        <p:nvSpPr>
          <p:cNvPr id="4" name="Text Placeholder 3">
            <a:extLst>
              <a:ext uri="{FF2B5EF4-FFF2-40B4-BE49-F238E27FC236}">
                <a16:creationId xmlns:a16="http://schemas.microsoft.com/office/drawing/2014/main" id="{23AC4133-0555-F343-AA20-B07C03FE73F6}"/>
              </a:ext>
            </a:extLst>
          </p:cNvPr>
          <p:cNvSpPr>
            <a:spLocks noGrp="1"/>
          </p:cNvSpPr>
          <p:nvPr>
            <p:ph type="body" sz="half" idx="2"/>
          </p:nvPr>
        </p:nvSpPr>
        <p:spPr>
          <a:xfrm>
            <a:off x="839788" y="2057400"/>
            <a:ext cx="5919357" cy="4615249"/>
          </a:xfrm>
        </p:spPr>
        <p:txBody>
          <a:bodyPr/>
          <a:lstStyle/>
          <a:p>
            <a:r>
              <a:rPr lang="en-US" dirty="0"/>
              <a:t> </a:t>
            </a:r>
          </a:p>
          <a:p>
            <a:r>
              <a:rPr lang="en-US" sz="2400" dirty="0"/>
              <a:t>“[</a:t>
            </a:r>
            <a:r>
              <a:rPr lang="en-US" sz="2400" b="1" dirty="0"/>
              <a:t>C]</a:t>
            </a:r>
            <a:r>
              <a:rPr lang="en-US" sz="2400" b="1" dirty="0" err="1"/>
              <a:t>uisine</a:t>
            </a:r>
            <a:r>
              <a:rPr lang="en-US" sz="2400" b="1" dirty="0"/>
              <a:t> driven multiculturalism </a:t>
            </a:r>
            <a:r>
              <a:rPr lang="en-US" sz="2400" dirty="0"/>
              <a:t>worked to </a:t>
            </a:r>
            <a:r>
              <a:rPr lang="en-US" sz="2400" b="1" dirty="0"/>
              <a:t>naturalize</a:t>
            </a:r>
            <a:r>
              <a:rPr lang="en-US" sz="2400" dirty="0"/>
              <a:t> the presence of Thais in the food and restaurant industry and thus their social position in U.S. society. In other words, as Thai cuisine flourished, so too did the idea that Thais possessed a </a:t>
            </a:r>
            <a:r>
              <a:rPr lang="en-US" sz="2400" b="1" dirty="0"/>
              <a:t>cultural or natural </a:t>
            </a:r>
            <a:r>
              <a:rPr lang="en-US" sz="2400" dirty="0"/>
              <a:t>ability to cook. </a:t>
            </a:r>
          </a:p>
          <a:p>
            <a:r>
              <a:rPr lang="en-US" sz="2400" dirty="0"/>
              <a:t>As consumers celebrated Thai food, the</a:t>
            </a:r>
            <a:r>
              <a:rPr lang="en-US" sz="2400" b="1" dirty="0"/>
              <a:t> social, political, and economic structures that pushed Thais into the food industry </a:t>
            </a:r>
            <a:r>
              <a:rPr lang="en-US" sz="2400" dirty="0"/>
              <a:t>and service section economy in the first place went ignored” (14).</a:t>
            </a:r>
          </a:p>
          <a:p>
            <a:endParaRPr lang="en-US" dirty="0"/>
          </a:p>
        </p:txBody>
      </p:sp>
    </p:spTree>
    <p:extLst>
      <p:ext uri="{BB962C8B-B14F-4D97-AF65-F5344CB8AC3E}">
        <p14:creationId xmlns:p14="http://schemas.microsoft.com/office/powerpoint/2010/main" val="193286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B2E344-325A-914F-A6A8-BD687D08B1AE}"/>
              </a:ext>
            </a:extLst>
          </p:cNvPr>
          <p:cNvSpPr>
            <a:spLocks noGrp="1"/>
          </p:cNvSpPr>
          <p:nvPr>
            <p:ph type="title"/>
          </p:nvPr>
        </p:nvSpPr>
        <p:spPr/>
        <p:txBody>
          <a:bodyPr/>
          <a:lstStyle/>
          <a:p>
            <a:endParaRPr lang="en-US"/>
          </a:p>
        </p:txBody>
      </p:sp>
      <p:pic>
        <p:nvPicPr>
          <p:cNvPr id="10" name="Content Placeholder 9">
            <a:extLst>
              <a:ext uri="{FF2B5EF4-FFF2-40B4-BE49-F238E27FC236}">
                <a16:creationId xmlns:a16="http://schemas.microsoft.com/office/drawing/2014/main" id="{2F627C6F-98B7-8F4B-BE66-875B7A9BC7B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rot="5400000">
            <a:off x="-857251" y="724516"/>
            <a:ext cx="6858000" cy="5143498"/>
          </a:xfrm>
        </p:spPr>
      </p:pic>
      <p:sp>
        <p:nvSpPr>
          <p:cNvPr id="6" name="Content Placeholder 5">
            <a:extLst>
              <a:ext uri="{FF2B5EF4-FFF2-40B4-BE49-F238E27FC236}">
                <a16:creationId xmlns:a16="http://schemas.microsoft.com/office/drawing/2014/main" id="{EDE63AE2-75E9-714F-ABF3-9C493ADE7148}"/>
              </a:ext>
            </a:extLst>
          </p:cNvPr>
          <p:cNvSpPr>
            <a:spLocks noGrp="1"/>
          </p:cNvSpPr>
          <p:nvPr>
            <p:ph sz="half" idx="2"/>
          </p:nvPr>
        </p:nvSpPr>
        <p:spPr>
          <a:xfrm>
            <a:off x="5545394" y="1030758"/>
            <a:ext cx="5808406" cy="5146205"/>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Is this Chinese food? </a:t>
            </a:r>
          </a:p>
          <a:p>
            <a:pPr marL="0" indent="0">
              <a:buNone/>
            </a:pPr>
            <a:r>
              <a:rPr lang="en-US" dirty="0"/>
              <a:t>Why or why not?</a:t>
            </a:r>
          </a:p>
          <a:p>
            <a:pPr marL="0" indent="0">
              <a:buNone/>
            </a:pPr>
            <a:endParaRPr lang="en-US" dirty="0"/>
          </a:p>
          <a:p>
            <a:pPr marL="0" indent="0">
              <a:buNone/>
            </a:pPr>
            <a:r>
              <a:rPr lang="en-US" sz="3300" b="1" dirty="0"/>
              <a:t>Volunteers [</a:t>
            </a:r>
            <a:r>
              <a:rPr lang="en-US" sz="2600" b="1" dirty="0"/>
              <a:t>with no food allergies]</a:t>
            </a:r>
            <a:r>
              <a:rPr lang="en-US" sz="3300" b="1" dirty="0"/>
              <a:t>??</a:t>
            </a:r>
          </a:p>
          <a:p>
            <a:pPr marL="0" indent="0">
              <a:buNone/>
            </a:pPr>
            <a:endParaRPr lang="en-US" dirty="0"/>
          </a:p>
          <a:p>
            <a:pPr marL="0" indent="0">
              <a:buNone/>
            </a:pPr>
            <a:r>
              <a:rPr lang="en-US" dirty="0"/>
              <a:t>Taste test:</a:t>
            </a:r>
          </a:p>
          <a:p>
            <a:pPr marL="0" indent="0">
              <a:buNone/>
            </a:pPr>
            <a:r>
              <a:rPr lang="en-US" dirty="0"/>
              <a:t> La Choy’s canned chop suey*</a:t>
            </a:r>
          </a:p>
          <a:p>
            <a:pPr marL="0" indent="0">
              <a:buNone/>
            </a:pPr>
            <a:endParaRPr lang="en-US" dirty="0"/>
          </a:p>
          <a:p>
            <a:pPr marL="0" indent="0">
              <a:buNone/>
            </a:pPr>
            <a:r>
              <a:rPr lang="en-US" dirty="0"/>
              <a:t>[*contains msg] </a:t>
            </a:r>
          </a:p>
        </p:txBody>
      </p:sp>
    </p:spTree>
    <p:extLst>
      <p:ext uri="{BB962C8B-B14F-4D97-AF65-F5344CB8AC3E}">
        <p14:creationId xmlns:p14="http://schemas.microsoft.com/office/powerpoint/2010/main" val="240739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 calcmode="lin" valueType="num">
                                      <p:cBhvr additive="base">
                                        <p:cTn id="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anim calcmode="lin" valueType="num">
                                      <p:cBhvr additive="base">
                                        <p:cTn id="1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anim calcmode="lin" valueType="num">
                                      <p:cBhvr additive="base">
                                        <p:cTn id="1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anim calcmode="lin" valueType="num">
                                      <p:cBhvr additive="base">
                                        <p:cTn id="19"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5" name="Rectangle 1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CD033-227B-1746-A1F7-B6B3F46977FD}"/>
              </a:ext>
            </a:extLst>
          </p:cNvPr>
          <p:cNvSpPr>
            <a:spLocks noGrp="1"/>
          </p:cNvSpPr>
          <p:nvPr>
            <p:ph type="title"/>
          </p:nvPr>
        </p:nvSpPr>
        <p:spPr>
          <a:xfrm>
            <a:off x="761803" y="350196"/>
            <a:ext cx="4646904" cy="1624520"/>
          </a:xfrm>
        </p:spPr>
        <p:txBody>
          <a:bodyPr vert="horz" lIns="91440" tIns="45720" rIns="91440" bIns="45720" rtlCol="0" anchor="ctr">
            <a:normAutofit fontScale="90000"/>
          </a:bodyPr>
          <a:lstStyle/>
          <a:p>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br>
              <a:rPr lang="en-US" sz="1000"/>
            </a:br>
            <a:r>
              <a:rPr lang="en-US" sz="1000"/>
              <a:t> </a:t>
            </a:r>
          </a:p>
        </p:txBody>
      </p:sp>
      <p:sp>
        <p:nvSpPr>
          <p:cNvPr id="10" name="Content Placeholder 9">
            <a:extLst>
              <a:ext uri="{FF2B5EF4-FFF2-40B4-BE49-F238E27FC236}">
                <a16:creationId xmlns:a16="http://schemas.microsoft.com/office/drawing/2014/main" id="{088F377E-8E74-C933-EF0A-F604423642F9}"/>
              </a:ext>
            </a:extLst>
          </p:cNvPr>
          <p:cNvSpPr>
            <a:spLocks noGrp="1"/>
          </p:cNvSpPr>
          <p:nvPr>
            <p:ph idx="1"/>
          </p:nvPr>
        </p:nvSpPr>
        <p:spPr>
          <a:xfrm>
            <a:off x="761802" y="2743200"/>
            <a:ext cx="4646905" cy="3613149"/>
          </a:xfrm>
        </p:spPr>
        <p:txBody>
          <a:bodyPr vert="horz" lIns="91440" tIns="45720" rIns="91440" bIns="45720" rtlCol="0" anchor="ctr">
            <a:normAutofit/>
          </a:bodyPr>
          <a:lstStyle/>
          <a:p>
            <a:endParaRPr lang="en-US" sz="2000"/>
          </a:p>
        </p:txBody>
      </p:sp>
      <p:pic>
        <p:nvPicPr>
          <p:cNvPr id="6" name="Content Placeholder 5">
            <a:extLst>
              <a:ext uri="{FF2B5EF4-FFF2-40B4-BE49-F238E27FC236}">
                <a16:creationId xmlns:a16="http://schemas.microsoft.com/office/drawing/2014/main" id="{8311776E-FCE9-A245-BBA5-6A1CD1EF0C86}"/>
              </a:ext>
            </a:extLst>
          </p:cNvPr>
          <p:cNvPicPr>
            <a:picLocks noChangeAspect="1"/>
          </p:cNvPicPr>
          <p:nvPr/>
        </p:nvPicPr>
        <p:blipFill rotWithShape="1">
          <a:blip r:embed="rId2">
            <a:extLst>
              <a:ext uri="{28A0092B-C50C-407E-A947-70E740481C1C}">
                <a14:useLocalDpi xmlns:a14="http://schemas.microsoft.com/office/drawing/2010/main" val="0"/>
              </a:ext>
            </a:extLst>
          </a:blip>
          <a:srcRect r="11012"/>
          <a:stretch/>
        </p:blipFill>
        <p:spPr>
          <a:xfrm>
            <a:off x="2862943" y="228601"/>
            <a:ext cx="6102825" cy="6858000"/>
          </a:xfrm>
          <a:prstGeom prst="rect">
            <a:avLst/>
          </a:prstGeom>
        </p:spPr>
      </p:pic>
      <p:sp>
        <p:nvSpPr>
          <p:cNvPr id="3" name="TextBox 2">
            <a:extLst>
              <a:ext uri="{FF2B5EF4-FFF2-40B4-BE49-F238E27FC236}">
                <a16:creationId xmlns:a16="http://schemas.microsoft.com/office/drawing/2014/main" id="{B4A00758-9A63-E541-AE53-A97907B789EC}"/>
              </a:ext>
            </a:extLst>
          </p:cNvPr>
          <p:cNvSpPr txBox="1"/>
          <p:nvPr/>
        </p:nvSpPr>
        <p:spPr>
          <a:xfrm>
            <a:off x="943583" y="4640094"/>
            <a:ext cx="7616663"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81993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22988-0CAE-0943-8AE0-0DB4792A8FCB}"/>
              </a:ext>
            </a:extLst>
          </p:cNvPr>
          <p:cNvSpPr>
            <a:spLocks noGrp="1"/>
          </p:cNvSpPr>
          <p:nvPr>
            <p:ph type="title"/>
          </p:nvPr>
        </p:nvSpPr>
        <p:spPr>
          <a:xfrm>
            <a:off x="839788" y="457200"/>
            <a:ext cx="4801071" cy="1001486"/>
          </a:xfrm>
        </p:spPr>
        <p:txBody>
          <a:bodyPr>
            <a:normAutofit fontScale="90000"/>
          </a:bodyPr>
          <a:lstStyle/>
          <a:p>
            <a:r>
              <a:rPr lang="en-US" sz="3200" dirty="0"/>
              <a:t>“Food Pornography,” </a:t>
            </a:r>
            <a:r>
              <a:rPr lang="en-US" sz="3200" b="1" dirty="0"/>
              <a:t>Sau-ling Wong</a:t>
            </a:r>
            <a:br>
              <a:rPr lang="en-US" sz="3200" dirty="0"/>
            </a:br>
            <a:endParaRPr lang="en-US" sz="3200" dirty="0"/>
          </a:p>
        </p:txBody>
      </p:sp>
      <p:pic>
        <p:nvPicPr>
          <p:cNvPr id="7" name="Picture Placeholder 6">
            <a:extLst>
              <a:ext uri="{FF2B5EF4-FFF2-40B4-BE49-F238E27FC236}">
                <a16:creationId xmlns:a16="http://schemas.microsoft.com/office/drawing/2014/main" id="{317B7084-A08F-F84E-8AEA-0E893E3B96A6}"/>
              </a:ext>
            </a:extLst>
          </p:cNvPr>
          <p:cNvPicPr preferRelativeResize="0">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035803" y="80017"/>
            <a:ext cx="4801071" cy="6777983"/>
          </a:xfrm>
        </p:spPr>
      </p:pic>
      <p:sp>
        <p:nvSpPr>
          <p:cNvPr id="3" name="Text Placeholder 2">
            <a:extLst>
              <a:ext uri="{FF2B5EF4-FFF2-40B4-BE49-F238E27FC236}">
                <a16:creationId xmlns:a16="http://schemas.microsoft.com/office/drawing/2014/main" id="{3049BBDE-4E1F-8348-A2A5-6076BF3796FF}"/>
              </a:ext>
            </a:extLst>
          </p:cNvPr>
          <p:cNvSpPr>
            <a:spLocks noGrp="1"/>
          </p:cNvSpPr>
          <p:nvPr>
            <p:ph type="body" sz="half" idx="2"/>
          </p:nvPr>
        </p:nvSpPr>
        <p:spPr>
          <a:xfrm>
            <a:off x="337457" y="1861456"/>
            <a:ext cx="5148943" cy="4725081"/>
          </a:xfrm>
        </p:spPr>
        <p:txBody>
          <a:bodyPr>
            <a:normAutofit fontScale="92500" lnSpcReduction="20000"/>
          </a:bodyPr>
          <a:lstStyle/>
          <a:p>
            <a:r>
              <a:rPr lang="en-US" sz="2600" dirty="0"/>
              <a:t>Being a “food pornographer” involves</a:t>
            </a:r>
          </a:p>
          <a:p>
            <a:endParaRPr lang="en-US" sz="2800" dirty="0"/>
          </a:p>
          <a:p>
            <a:r>
              <a:rPr lang="en-US" sz="2800" dirty="0"/>
              <a:t>“making a living by exploiting the ‘exotic’ aspects of one’s ethnic </a:t>
            </a:r>
            <a:r>
              <a:rPr lang="en-US" sz="2800" dirty="0" err="1"/>
              <a:t>foodways</a:t>
            </a:r>
            <a:r>
              <a:rPr lang="en-US" sz="2800" dirty="0"/>
              <a:t> . . . </a:t>
            </a:r>
          </a:p>
          <a:p>
            <a:r>
              <a:rPr lang="en-US" sz="2800" dirty="0"/>
              <a:t>exaggerating one’s otherness in order to gain a foothold in a white-dominated social system. . . . </a:t>
            </a:r>
          </a:p>
          <a:p>
            <a:r>
              <a:rPr lang="en-US" sz="2800" dirty="0"/>
              <a:t>[S]</a:t>
            </a:r>
            <a:r>
              <a:rPr lang="en-US" sz="2800" dirty="0" err="1"/>
              <a:t>uperficially</a:t>
            </a:r>
            <a:r>
              <a:rPr lang="en-US" sz="2800" dirty="0"/>
              <a:t>, food pornography appears to be a promotion, rather than a vitiation or devaluation, of one’s ethnic identity.” </a:t>
            </a:r>
          </a:p>
          <a:p>
            <a:r>
              <a:rPr lang="en-US" sz="2800" dirty="0"/>
              <a:t> </a:t>
            </a:r>
          </a:p>
          <a:p>
            <a:endParaRPr lang="en-US" dirty="0"/>
          </a:p>
        </p:txBody>
      </p:sp>
    </p:spTree>
    <p:extLst>
      <p:ext uri="{BB962C8B-B14F-4D97-AF65-F5344CB8AC3E}">
        <p14:creationId xmlns:p14="http://schemas.microsoft.com/office/powerpoint/2010/main" val="1715206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88812F6C-5393-1248-912B-2D7E0EFBB171}" vid="{750B2C0A-446E-4E42-A6B7-A2B7210C9DD2}"/>
    </a:ext>
  </a:extLst>
</a:theme>
</file>

<file path=docProps/app.xml><?xml version="1.0" encoding="utf-8"?>
<Properties xmlns="http://schemas.openxmlformats.org/officeDocument/2006/extended-properties" xmlns:vt="http://schemas.openxmlformats.org/officeDocument/2006/docPropsVTypes">
  <Template>Office Theme</Template>
  <TotalTime>2960</TotalTime>
  <Words>635</Words>
  <Application>Microsoft Macintosh PowerPoint</Application>
  <PresentationFormat>Widescreen</PresentationFormat>
  <Paragraphs>60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LabGrotesque</vt:lpstr>
      <vt:lpstr>TiemposTextWeb</vt:lpstr>
      <vt:lpstr>Office Theme</vt:lpstr>
      <vt:lpstr>    Week 5 by Wed. read:   “Beefeaters,”  Sekhon  “Toll House Cookies,” Nguyen  “If You Are What You Eat, Then     What Am I?,” Kothari  “The Garden,”  Thao  view media: Bao, Shi  Today:  What did you have for dinner last night?        </vt:lpstr>
      <vt:lpstr>PowerPoint Presentation</vt:lpstr>
      <vt:lpstr>PowerPoint Presentation</vt:lpstr>
      <vt:lpstr>PowerPoint Presentation</vt:lpstr>
      <vt:lpstr>PowerPoint Presentation</vt:lpstr>
      <vt:lpstr> Mark Padoongpatt from  Flavors of Empire:  Food and the Making of Thai America:</vt:lpstr>
      <vt:lpstr>PowerPoint Presentation</vt:lpstr>
      <vt:lpstr>                                        </vt:lpstr>
      <vt:lpstr>“Food Pornography,” Sau-ling Wong </vt:lpstr>
      <vt:lpstr>Mark Padoongpatt: </vt:lpstr>
      <vt:lpstr>From “Let’s Eat Thai,” Heldke, p. 395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Leslie Bow</cp:lastModifiedBy>
  <cp:revision>92</cp:revision>
  <dcterms:created xsi:type="dcterms:W3CDTF">2018-01-28T21:32:09Z</dcterms:created>
  <dcterms:modified xsi:type="dcterms:W3CDTF">2023-10-03T17:48:21Z</dcterms:modified>
</cp:coreProperties>
</file>